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75" r:id="rId5"/>
    <p:sldId id="272" r:id="rId6"/>
    <p:sldId id="274" r:id="rId7"/>
    <p:sldId id="259" r:id="rId8"/>
    <p:sldId id="261" r:id="rId9"/>
    <p:sldId id="270" r:id="rId10"/>
  </p:sldIdLst>
  <p:sldSz cx="12192000" cy="6858000"/>
  <p:notesSz cx="6858000" cy="9144000"/>
  <p:embeddedFontLst>
    <p:embeddedFont>
      <p:font typeface="Open Sans" panose="020B0606030504020204" pitchFamily="34" charset="0"/>
      <p:regular r:id="rId12"/>
      <p:bold r:id="rId13"/>
      <p:italic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ntserrat" panose="00000500000000000000" pitchFamily="2" charset="-52"/>
      <p:regular r:id="rId20"/>
      <p:bold r:id="rId21"/>
      <p:italic r:id="rId22"/>
      <p:boldItalic r:id="rId23"/>
    </p:embeddedFont>
    <p:embeddedFont>
      <p:font typeface="Montserrat Medium" panose="00000600000000000000" pitchFamily="2" charset="-52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gn19TB5WLdZ3Q5SYIeKsfjdFFa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0654437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8624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830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079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DAAA5-ABB5-4DE1-B0CD-1C482C9B43D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86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fld id="{00000000-1234-1234-1234-123412341234}" type="slidenum">
              <a:rPr lang="ru-RU"/>
              <a:pPr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079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0" name="Google Shape;11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69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8052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244830e3d2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1244830e3d2_0_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1244830e3d2_0_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8789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9918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jpg"/><Relationship Id="rId11" Type="http://schemas.openxmlformats.org/officeDocument/2006/relationships/image" Target="../media/image11.png"/><Relationship Id="rId5" Type="http://schemas.openxmlformats.org/officeDocument/2006/relationships/image" Target="../media/image6.jpg"/><Relationship Id="rId10" Type="http://schemas.openxmlformats.org/officeDocument/2006/relationships/image" Target="../media/image10.jp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5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4.jpg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5.jpg"/><Relationship Id="rId3" Type="http://schemas.openxmlformats.org/officeDocument/2006/relationships/image" Target="../media/image4.jpg"/><Relationship Id="rId7" Type="http://schemas.openxmlformats.org/officeDocument/2006/relationships/image" Target="../media/image19.jpg"/><Relationship Id="rId12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5" Type="http://schemas.openxmlformats.org/officeDocument/2006/relationships/image" Target="../media/image17.jpg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>
            <a:spLocks noGrp="1"/>
          </p:cNvSpPr>
          <p:nvPr>
            <p:ph type="ctrTitle"/>
          </p:nvPr>
        </p:nvSpPr>
        <p:spPr>
          <a:xfrm>
            <a:off x="356307" y="3065724"/>
            <a:ext cx="6625518" cy="1092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None/>
            </a:pPr>
            <a:endParaRPr sz="34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3030"/>
              <a:buFont typeface="Montserrat"/>
              <a:buNone/>
            </a:pP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>Институт </a:t>
            </a: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>педиатрии </a:t>
            </a:r>
            <a:r>
              <a:rPr lang="ru-RU" sz="3400" b="1" dirty="0" err="1" smtClean="0">
                <a:latin typeface="Montserrat"/>
                <a:ea typeface="Montserrat"/>
                <a:cs typeface="Montserrat"/>
                <a:sym typeface="Montserrat"/>
              </a:rPr>
              <a:t>СамГМУ</a:t>
            </a: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>.</a:t>
            </a:r>
            <a:b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3400" b="1" dirty="0" smtClean="0">
                <a:latin typeface="Montserrat"/>
                <a:ea typeface="Montserrat"/>
                <a:cs typeface="Montserrat"/>
                <a:sym typeface="Montserrat"/>
              </a:rPr>
              <a:t>55 лет</a:t>
            </a:r>
            <a:endParaRPr sz="33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1"/>
          <p:cNvSpPr txBox="1">
            <a:spLocks noGrp="1"/>
          </p:cNvSpPr>
          <p:nvPr>
            <p:ph type="subTitle" idx="1"/>
          </p:nvPr>
        </p:nvSpPr>
        <p:spPr>
          <a:xfrm>
            <a:off x="823032" y="5344912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ru-RU" sz="2200" dirty="0" smtClean="0">
                <a:latin typeface="Montserrat Medium"/>
                <a:ea typeface="Montserrat Medium"/>
                <a:cs typeface="Montserrat Medium"/>
                <a:sym typeface="Montserrat Medium"/>
              </a:rPr>
              <a:t> Директор института педиатрии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lang="ru-RU" sz="2200" dirty="0" smtClean="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ru-RU" sz="2200" i="1" dirty="0" smtClean="0">
                <a:latin typeface="Montserrat Medium"/>
                <a:sym typeface="Montserrat Medium"/>
              </a:rPr>
              <a:t>Калинин Владимир </a:t>
            </a:r>
            <a:r>
              <a:rPr lang="ru-RU" sz="2200" i="1" dirty="0">
                <a:latin typeface="Montserrat Medium"/>
                <a:sym typeface="Montserrat Medium"/>
              </a:rPr>
              <a:t>А</a:t>
            </a:r>
            <a:r>
              <a:rPr lang="ru-RU" sz="2200" i="1" dirty="0" smtClean="0">
                <a:latin typeface="Montserrat Medium"/>
                <a:sym typeface="Montserrat Medium"/>
              </a:rPr>
              <a:t>натольевич</a:t>
            </a:r>
            <a:endParaRPr i="1" dirty="0"/>
          </a:p>
        </p:txBody>
      </p:sp>
      <p:pic>
        <p:nvPicPr>
          <p:cNvPr id="91" name="Google Shape;91;p1"/>
          <p:cNvPicPr preferRelativeResize="0"/>
          <p:nvPr/>
        </p:nvPicPr>
        <p:blipFill rotWithShape="1">
          <a:blip r:embed="rId3">
            <a:alphaModFix/>
          </a:blip>
          <a:srcRect l="27386" r="4641"/>
          <a:stretch/>
        </p:blipFill>
        <p:spPr>
          <a:xfrm>
            <a:off x="7918314" y="0"/>
            <a:ext cx="427368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3032" y="528698"/>
            <a:ext cx="2627045" cy="969362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7354111" y="1"/>
            <a:ext cx="564203" cy="6858000"/>
          </a:xfrm>
          <a:prstGeom prst="rect">
            <a:avLst/>
          </a:prstGeom>
          <a:solidFill>
            <a:srgbClr val="3F6CB1">
              <a:alpha val="9803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600" y="1045241"/>
            <a:ext cx="4650289" cy="2315152"/>
          </a:xfrm>
          <a:prstGeom prst="rect">
            <a:avLst/>
          </a:prstGeom>
        </p:spPr>
      </p:pic>
      <p:sp>
        <p:nvSpPr>
          <p:cNvPr id="100" name="Google Shape;100;p2"/>
          <p:cNvSpPr/>
          <p:nvPr/>
        </p:nvSpPr>
        <p:spPr>
          <a:xfrm>
            <a:off x="0" y="2031088"/>
            <a:ext cx="69606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title"/>
          </p:nvPr>
        </p:nvSpPr>
        <p:spPr>
          <a:xfrm>
            <a:off x="559341" y="368156"/>
            <a:ext cx="10515600" cy="1354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Институт педиатрии </a:t>
            </a:r>
            <a:endParaRPr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2" name="Google Shape;102;p2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478914" y="2490627"/>
            <a:ext cx="5812188" cy="29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400" b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Педиатрия </a:t>
            </a:r>
            <a:r>
              <a:rPr lang="ru-RU" sz="18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формирует основу здоровья и социальную активность человека на всю жизнь.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2400" b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Врач-педиатр</a:t>
            </a:r>
            <a:r>
              <a:rPr lang="ru-RU" sz="18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 - профессионал, который понимает физиологические процессы формирования ребенка, созревания органов и систем, риски развития заболеваний и своевременное предотвращение их.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endParaRPr lang="ru-RU" sz="18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ru-RU" sz="18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Самая большая ценность  -  благодарные глаза здоровых детей.</a:t>
            </a:r>
            <a:endParaRPr sz="18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11610890" y="2031098"/>
            <a:ext cx="616200" cy="3688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600" y="3360393"/>
            <a:ext cx="4650289" cy="311727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669" y="746730"/>
            <a:ext cx="4356450" cy="2903165"/>
          </a:xfrm>
          <a:prstGeom prst="rect">
            <a:avLst/>
          </a:prstGeom>
        </p:spPr>
      </p:pic>
      <p:sp>
        <p:nvSpPr>
          <p:cNvPr id="112" name="Google Shape;112;p3"/>
          <p:cNvSpPr/>
          <p:nvPr/>
        </p:nvSpPr>
        <p:spPr>
          <a:xfrm>
            <a:off x="-1" y="2668331"/>
            <a:ext cx="7772999" cy="3931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>
            <a:spLocks noGrp="1"/>
          </p:cNvSpPr>
          <p:nvPr>
            <p:ph type="title"/>
          </p:nvPr>
        </p:nvSpPr>
        <p:spPr>
          <a:xfrm>
            <a:off x="3762855" y="174114"/>
            <a:ext cx="9982500" cy="583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800" b="1" dirty="0"/>
              <a:t>Институт </a:t>
            </a:r>
            <a:r>
              <a:rPr lang="ru-RU" sz="2800" b="1" dirty="0" smtClean="0"/>
              <a:t>педиатрии: чему учим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4" name="Google Shape;114;p3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076683" y="68365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 txBox="1"/>
          <p:nvPr/>
        </p:nvSpPr>
        <p:spPr>
          <a:xfrm>
            <a:off x="491866" y="2632361"/>
            <a:ext cx="6541979" cy="396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Своевременная, правильная, высокотехнологичная  диагностика заболеваний и лечение ребенка в соответствии с современными российскими стандартами и лучшими мировыми практиками.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lang="ru-RU" sz="2400" dirty="0" smtClean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Неонатология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Педиатрия от раннего возраста до молодого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ru-RU" sz="2400" b="1" i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Д</a:t>
            </a: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етская хирургия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Хирургия всех возрастов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Терапия всех возрастов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ru-RU" sz="2400" b="1" i="1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Неврология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24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11575915" y="2668331"/>
            <a:ext cx="616085" cy="3931297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2_540250626489687039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60502" y="1958895"/>
            <a:ext cx="4431497" cy="49124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778192" cy="26683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776" y="-9235"/>
            <a:ext cx="2336224" cy="2466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71" y="-9236"/>
            <a:ext cx="1997484" cy="14981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04685" y="1466818"/>
            <a:ext cx="2074336" cy="120151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" y="-8855"/>
            <a:ext cx="8778110" cy="11384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111" y="-8855"/>
            <a:ext cx="3413889" cy="1138444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256120"/>
            <a:ext cx="8778110" cy="651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40000"/>
            <a:r>
              <a:rPr lang="ru-RU" sz="2200" b="1" dirty="0" smtClean="0">
                <a:cs typeface="Times New Roman" panose="02020603050405020304" pitchFamily="18" charset="0"/>
              </a:rPr>
              <a:t>Образовательная модель</a:t>
            </a:r>
            <a:endParaRPr lang="ru-RU" sz="2200" b="1" dirty="0">
              <a:cs typeface="Times New Roman" panose="02020603050405020304" pitchFamily="18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902" y="1650842"/>
            <a:ext cx="3799919" cy="2545143"/>
          </a:xfrm>
          <a:prstGeom prst="rect">
            <a:avLst/>
          </a:prstGeom>
        </p:spPr>
      </p:pic>
      <p:sp>
        <p:nvSpPr>
          <p:cNvPr id="37" name="Стрелка вправо 36"/>
          <p:cNvSpPr/>
          <p:nvPr/>
        </p:nvSpPr>
        <p:spPr>
          <a:xfrm>
            <a:off x="3436585" y="2189492"/>
            <a:ext cx="579541" cy="1959281"/>
          </a:xfrm>
          <a:prstGeom prst="rightArrow">
            <a:avLst>
              <a:gd name="adj1" fmla="val 50000"/>
              <a:gd name="adj2" fmla="val 625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Выбор трека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54499" y="1627864"/>
            <a:ext cx="4638655" cy="16414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Общие  дисциплины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(хирургия, онкология, неврология, ЛОР, офтальмология, дерматология, ОЗ, и др.)</a:t>
            </a:r>
          </a:p>
          <a:p>
            <a:pPr algn="ctr"/>
            <a:endParaRPr lang="ru-RU" sz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75%</a:t>
            </a:r>
            <a:endParaRPr lang="ru-RU" sz="2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252693" y="3483286"/>
            <a:ext cx="4631862" cy="6599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Врач-терапевт участковый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252693" y="4195985"/>
            <a:ext cx="4631862" cy="5661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 с дальнейшей специализацией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Правая фигурная скобка 40"/>
          <p:cNvSpPr/>
          <p:nvPr/>
        </p:nvSpPr>
        <p:spPr>
          <a:xfrm>
            <a:off x="8945860" y="3550529"/>
            <a:ext cx="203871" cy="1107866"/>
          </a:xfrm>
          <a:prstGeom prst="rightBrace">
            <a:avLst>
              <a:gd name="adj1" fmla="val 0"/>
              <a:gd name="adj2" fmla="val 50000"/>
            </a:avLst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49731" y="3826760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ИКМ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252693" y="4834357"/>
            <a:ext cx="4631862" cy="545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Врач-педиатр участковый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251041" y="5461163"/>
            <a:ext cx="4633514" cy="5299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Врач-педиатр с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дальнейшей </a:t>
            </a:r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специализацией</a:t>
            </a: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Правая фигурная скобка 44"/>
          <p:cNvSpPr/>
          <p:nvPr/>
        </p:nvSpPr>
        <p:spPr>
          <a:xfrm>
            <a:off x="8945860" y="4884408"/>
            <a:ext cx="227267" cy="1081590"/>
          </a:xfrm>
          <a:prstGeom prst="rightBrac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234432" y="5118390"/>
            <a:ext cx="966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ИП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4640" y="4705218"/>
            <a:ext cx="36420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Картина мира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Способность к самообразованию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«Диагностика» </a:t>
            </a:r>
            <a:r>
              <a:rPr lang="ru-RU" sz="14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эмпатии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Коммуникация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 учетом усложнения взаимоотношений         в сфере здравоохранения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777078" y="2256793"/>
            <a:ext cx="2028554" cy="7509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Зав. отделением</a:t>
            </a:r>
            <a:endParaRPr lang="ru-RU" sz="12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9777078" y="3217970"/>
            <a:ext cx="2028554" cy="7319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algn="ctr">
              <a:lnSpc>
                <a:spcPct val="107000"/>
              </a:lnSpc>
              <a:spcAft>
                <a:spcPts val="800"/>
              </a:spcAft>
              <a:buSzPts val="1200"/>
              <a:tabLst>
                <a:tab pos="354076" algn="l"/>
              </a:tabLst>
            </a:pPr>
            <a:r>
              <a:rPr lang="ru-RU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Обучение в ординатуре или ДПО по другой </a:t>
            </a:r>
            <a:r>
              <a:rPr lang="ru-RU" sz="12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специальности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9777079" y="5247648"/>
            <a:ext cx="2028553" cy="10730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algn="ctr" fontAlgn="ctr">
              <a:lnSpc>
                <a:spcPct val="107000"/>
              </a:lnSpc>
              <a:buSzPts val="1200"/>
            </a:pPr>
            <a:r>
              <a:rPr lang="ru-RU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Аспирантура</a:t>
            </a:r>
          </a:p>
          <a:p>
            <a:pPr marL="91440" algn="ctr" fontAlgn="ctr">
              <a:lnSpc>
                <a:spcPct val="107000"/>
              </a:lnSpc>
              <a:buSzPts val="1200"/>
            </a:pP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(выход в </a:t>
            </a:r>
            <a:r>
              <a:rPr lang="ru-RU" sz="1100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исслед</a:t>
            </a:r>
            <a:r>
              <a:rPr lang="ru-RU" sz="11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трек)</a:t>
            </a:r>
          </a:p>
          <a:p>
            <a:pPr marL="91440" algn="ctr" fontAlgn="ctr">
              <a:lnSpc>
                <a:spcPct val="107000"/>
              </a:lnSpc>
              <a:buSzPts val="1200"/>
            </a:pPr>
            <a:endParaRPr lang="ru-RU" sz="8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65176" indent="-173736" algn="ctr" fontAlgn="ctr">
              <a:lnSpc>
                <a:spcPct val="107000"/>
              </a:lnSpc>
            </a:pPr>
            <a:r>
              <a:rPr lang="ru-RU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Магистратура</a:t>
            </a:r>
            <a:endParaRPr lang="ru-RU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1501451" y="1248274"/>
            <a:ext cx="613422" cy="20210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частной МО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777078" y="4305400"/>
            <a:ext cx="2028554" cy="786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Специалисты</a:t>
            </a:r>
          </a:p>
          <a:p>
            <a:pPr algn="ctr" fontAlgn="ctr"/>
            <a:r>
              <a:rPr lang="en-US" sz="16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well-</a:t>
            </a:r>
            <a:r>
              <a:rPr lang="en-US" sz="1600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beeing</a:t>
            </a: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251041" y="6102481"/>
            <a:ext cx="4633514" cy="320451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Исследования и разработки</a:t>
            </a:r>
            <a:endParaRPr lang="ru-RU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39778" y="3660809"/>
            <a:ext cx="969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Врач ВОП/ врач </a:t>
            </a:r>
            <a:r>
              <a:rPr lang="ru-RU" sz="1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узспец</a:t>
            </a:r>
            <a:endParaRPr lang="ru-RU" sz="1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73735" y="3242914"/>
            <a:ext cx="3968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Возможность перехода между треками после 4 курса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83550" y="4028401"/>
            <a:ext cx="3968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Возможность перехода между треками после 4 курса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583550" y="5286703"/>
            <a:ext cx="3968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Возможность перехода между треками после 4 курса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9777078" y="1296324"/>
            <a:ext cx="2028554" cy="7509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Терапевт/педиатр </a:t>
            </a:r>
            <a:r>
              <a:rPr lang="ru-RU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участковый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7508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>
            <a:off x="0" y="2668428"/>
            <a:ext cx="7772999" cy="3931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>
            <a:spLocks noGrp="1"/>
          </p:cNvSpPr>
          <p:nvPr>
            <p:ph type="title"/>
          </p:nvPr>
        </p:nvSpPr>
        <p:spPr>
          <a:xfrm>
            <a:off x="5018567" y="0"/>
            <a:ext cx="5539563" cy="223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3600" b="1" dirty="0"/>
              <a:t>Институт </a:t>
            </a:r>
            <a:r>
              <a:rPr lang="ru-RU" sz="3600" b="1" dirty="0" smtClean="0"/>
              <a:t>педиатрии:</a:t>
            </a:r>
            <a:br>
              <a:rPr lang="ru-RU" sz="3600" b="1" dirty="0" smtClean="0"/>
            </a:br>
            <a:r>
              <a:rPr lang="ru-RU" sz="3600" b="1" dirty="0" smtClean="0"/>
              <a:t> чему учим</a:t>
            </a:r>
            <a:r>
              <a:rPr lang="ru-RU" sz="3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3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2" r="7752"/>
          <a:stretch>
            <a:fillRect/>
          </a:stretch>
        </p:blipFill>
        <p:spPr>
          <a:xfrm>
            <a:off x="0" y="-118360"/>
            <a:ext cx="4970905" cy="3203053"/>
          </a:xfrm>
        </p:spPr>
      </p:pic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4" name="Google Shape;114;p3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 txBox="1"/>
          <p:nvPr/>
        </p:nvSpPr>
        <p:spPr>
          <a:xfrm>
            <a:off x="938432" y="3328088"/>
            <a:ext cx="6541979" cy="3271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ts val="1800"/>
            </a:pPr>
            <a:r>
              <a:rPr lang="ru-RU" sz="4000" b="1" i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Инновации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ts val="1800"/>
            </a:pPr>
            <a:r>
              <a:rPr lang="ru-RU" sz="4000" b="1" i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Исследования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ts val="1800"/>
            </a:pPr>
            <a:r>
              <a:rPr lang="ru-RU" sz="4000" b="1" i="1" dirty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в</a:t>
            </a:r>
            <a:r>
              <a:rPr lang="ru-RU" sz="4000" b="1" i="1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реабилитации</a:t>
            </a:r>
          </a:p>
          <a:p>
            <a:pPr>
              <a:lnSpc>
                <a:spcPct val="90000"/>
              </a:lnSpc>
              <a:spcBef>
                <a:spcPts val="1000"/>
              </a:spcBef>
              <a:buClr>
                <a:srgbClr val="FFFFFF"/>
              </a:buClr>
              <a:buSzPts val="1800"/>
            </a:pPr>
            <a:endParaRPr sz="2400" dirty="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11575915" y="2668331"/>
            <a:ext cx="616085" cy="3931297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VID_20221223_143134_781.mp4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72999" y="1670785"/>
            <a:ext cx="3802916" cy="525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752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/>
          <p:nvPr/>
        </p:nvSpPr>
        <p:spPr>
          <a:xfrm>
            <a:off x="0" y="2668428"/>
            <a:ext cx="7772999" cy="39312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/>
          <p:cNvSpPr txBox="1">
            <a:spLocks noGrp="1"/>
          </p:cNvSpPr>
          <p:nvPr>
            <p:ph type="title"/>
          </p:nvPr>
        </p:nvSpPr>
        <p:spPr>
          <a:xfrm>
            <a:off x="5018567" y="0"/>
            <a:ext cx="5539563" cy="223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3600" b="1" dirty="0"/>
              <a:t>Институт </a:t>
            </a:r>
            <a:r>
              <a:rPr lang="ru-RU" sz="3600" b="1" dirty="0" smtClean="0"/>
              <a:t>педиатрии:</a:t>
            </a:r>
            <a:br>
              <a:rPr lang="ru-RU" sz="3600" b="1" dirty="0" smtClean="0"/>
            </a:br>
            <a:r>
              <a:rPr lang="ru-RU" sz="3600" b="1" dirty="0" smtClean="0"/>
              <a:t> чему учим</a:t>
            </a:r>
            <a:r>
              <a:rPr lang="ru-RU" sz="3600" b="1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3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4" name="Google Shape;114;p3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 txBox="1"/>
          <p:nvPr/>
        </p:nvSpPr>
        <p:spPr>
          <a:xfrm>
            <a:off x="938432" y="3328088"/>
            <a:ext cx="6541979" cy="3271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Инновации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Исследования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в</a:t>
            </a: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 реабилитации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" name="Google Shape;116;p3"/>
          <p:cNvSpPr/>
          <p:nvPr/>
        </p:nvSpPr>
        <p:spPr>
          <a:xfrm>
            <a:off x="11575915" y="2668331"/>
            <a:ext cx="616085" cy="3931297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0" r="5180"/>
          <a:stretch>
            <a:fillRect/>
          </a:stretch>
        </p:blipFill>
        <p:spPr>
          <a:xfrm>
            <a:off x="3978512" y="-10749"/>
            <a:ext cx="2865633" cy="2262729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179" y="1968621"/>
            <a:ext cx="2966088" cy="39547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3969486" cy="22328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815" y="2178430"/>
            <a:ext cx="2715813" cy="4014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837"/>
            <a:ext cx="2830253" cy="50245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704" y="0"/>
            <a:ext cx="3997968" cy="22519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744" y="2231859"/>
            <a:ext cx="5993621" cy="33760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07" y="5261605"/>
            <a:ext cx="2895001" cy="21712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885" y="5261605"/>
            <a:ext cx="3108480" cy="19442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274" y="5089236"/>
            <a:ext cx="3398281" cy="195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700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754" y="1604706"/>
            <a:ext cx="6764246" cy="5073185"/>
          </a:xfrm>
          <a:prstGeom prst="rect">
            <a:avLst/>
          </a:prstGeom>
        </p:spPr>
      </p:pic>
      <p:sp>
        <p:nvSpPr>
          <p:cNvPr id="124" name="Google Shape;124;p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9940047" cy="704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115000"/>
              </a:lnSpc>
              <a:buSzPts val="2600"/>
            </a:pPr>
            <a:r>
              <a:rPr lang="ru-RU" sz="2600" b="1" dirty="0">
                <a:latin typeface="Montserrat"/>
                <a:ea typeface="Montserrat"/>
                <a:cs typeface="Montserrat"/>
                <a:sym typeface="Montserrat"/>
              </a:rPr>
              <a:t>Институт </a:t>
            </a:r>
            <a:r>
              <a:rPr lang="ru-RU" sz="2600" b="1" dirty="0" smtClean="0">
                <a:latin typeface="Montserrat"/>
                <a:ea typeface="Montserrat"/>
                <a:cs typeface="Montserrat"/>
                <a:sym typeface="Montserrat"/>
              </a:rPr>
              <a:t>педиатрии</a:t>
            </a:r>
            <a:endParaRPr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4"/>
          <p:cNvSpPr/>
          <p:nvPr/>
        </p:nvSpPr>
        <p:spPr>
          <a:xfrm>
            <a:off x="321734" y="1810459"/>
            <a:ext cx="6686278" cy="4385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44000" marR="0" lvl="0" indent="-1567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ru-RU" sz="2400" b="1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Продолжительность</a:t>
            </a:r>
            <a:r>
              <a:rPr lang="ru-RU" sz="24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обучения – </a:t>
            </a:r>
            <a:r>
              <a:rPr lang="ru-RU" sz="2800" b="1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6</a:t>
            </a:r>
            <a:r>
              <a:rPr lang="ru-RU" sz="24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лет</a:t>
            </a:r>
          </a:p>
          <a:p>
            <a:pPr marL="144000" marR="0" lvl="0" indent="-1567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ru-RU" sz="2400" b="1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Результат</a:t>
            </a:r>
            <a:r>
              <a:rPr lang="ru-RU" sz="24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врач-педиатр</a:t>
            </a:r>
          </a:p>
          <a:p>
            <a:pPr marL="144000" marR="0" lvl="0" indent="-1567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ru-RU" sz="2400" b="1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Возможности</a:t>
            </a:r>
            <a:r>
              <a:rPr lang="ru-RU" sz="24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: любая узкая специализация в ординатуре по клинической медицине</a:t>
            </a:r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7" name="Google Shape;127;p4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244830e3d2_0_47"/>
          <p:cNvSpPr/>
          <p:nvPr/>
        </p:nvSpPr>
        <p:spPr>
          <a:xfrm>
            <a:off x="0" y="1776850"/>
            <a:ext cx="6516300" cy="37617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1244830e3d2_0_47"/>
          <p:cNvSpPr txBox="1">
            <a:spLocks noGrp="1"/>
          </p:cNvSpPr>
          <p:nvPr>
            <p:ph type="title"/>
          </p:nvPr>
        </p:nvSpPr>
        <p:spPr>
          <a:xfrm>
            <a:off x="426591" y="451156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2600"/>
            </a:pPr>
            <a:r>
              <a:rPr lang="ru-RU" sz="2800" b="1" dirty="0"/>
              <a:t>Институт педиатрии </a:t>
            </a:r>
            <a:r>
              <a:rPr lang="ru-RU" sz="2800" b="1" dirty="0" smtClean="0"/>
              <a:t>– талантливы во всем</a:t>
            </a:r>
            <a:endParaRPr sz="26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8" name="Google Shape;148;g1244830e3d2_0_47" descr="https://downloader.disk.yandex.ru/preview/4f92d38ca3f00b861c38f2842e95c45b51548f00db1e638250fe5d428da8dda1/5f4cc44d/h8kHgS6qwU7PsEnnf0D9TweOsYHL7H5nGLYSe3cWxiTXTt9wxxXbInjTrRqe7Bg5vL8JpKA6uux6V1rwHOlCfQ%3D%3D?uid=0&amp;filename=samgmu-2.jpg&amp;disposition=inline&amp;hash=&amp;limit=0&amp;content_type=image%2Fjpeg&amp;owner_uid=0&amp;tknv=v2&amp;size=1349x6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81742" y="325027"/>
            <a:ext cx="1023875" cy="10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1244830e3d2_0_47"/>
          <p:cNvSpPr txBox="1"/>
          <p:nvPr/>
        </p:nvSpPr>
        <p:spPr>
          <a:xfrm>
            <a:off x="6834958" y="1902985"/>
            <a:ext cx="4424100" cy="42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334327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ru-RU" sz="18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Практика за рубежом</a:t>
            </a:r>
          </a:p>
          <a:p>
            <a:pPr marL="457200" marR="0" lvl="0" indent="-334327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ru-RU" sz="18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Олимпиады</a:t>
            </a:r>
          </a:p>
          <a:p>
            <a:pPr marL="457200" marR="0" lvl="0" indent="-334327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Open Sans"/>
              <a:buChar char="●"/>
            </a:pPr>
            <a:r>
              <a:rPr lang="ru-RU" sz="1800" dirty="0" smtClean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Конкурсы профессионального мастерства</a:t>
            </a:r>
          </a:p>
          <a:p>
            <a:pPr marL="0" marR="0" lvl="0" indent="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600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0" name="Google Shape;150;g1244830e3d2_0_47"/>
          <p:cNvSpPr/>
          <p:nvPr/>
        </p:nvSpPr>
        <p:spPr>
          <a:xfrm>
            <a:off x="11575925" y="1776849"/>
            <a:ext cx="616200" cy="37275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g1244830e3d2_0_47"/>
          <p:cNvSpPr txBox="1"/>
          <p:nvPr/>
        </p:nvSpPr>
        <p:spPr>
          <a:xfrm>
            <a:off x="610150" y="1967899"/>
            <a:ext cx="5906100" cy="20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</a:pPr>
            <a:r>
              <a:rPr lang="ru-RU" sz="18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спорт</a:t>
            </a:r>
          </a:p>
          <a:p>
            <a: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</a:pPr>
            <a:r>
              <a:rPr lang="ru-RU" sz="1800" dirty="0" err="1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волонтерство</a:t>
            </a:r>
            <a:endParaRPr lang="ru-RU" sz="1800" dirty="0" smtClean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</a:pPr>
            <a:r>
              <a:rPr lang="ru-RU" sz="1800" dirty="0" smtClean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творчество</a:t>
            </a:r>
            <a:endParaRPr sz="18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endParaRPr sz="1600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8573" y="3477580"/>
            <a:ext cx="4607677" cy="2596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9941" y="4181772"/>
            <a:ext cx="3993226" cy="2682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400" y="0"/>
            <a:ext cx="3613518" cy="24014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51" y="3444868"/>
            <a:ext cx="5675750" cy="34193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3F6CB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8"/>
          <p:cNvSpPr txBox="1">
            <a:spLocks noGrp="1"/>
          </p:cNvSpPr>
          <p:nvPr>
            <p:ph type="title"/>
          </p:nvPr>
        </p:nvSpPr>
        <p:spPr>
          <a:xfrm>
            <a:off x="0" y="2371417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ontserrat"/>
              <a:buNone/>
            </a:pPr>
            <a:r>
              <a:rPr lang="ru-RU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Спасибо за внимание!</a:t>
            </a:r>
            <a:endParaRPr/>
          </a:p>
        </p:txBody>
      </p:sp>
      <p:sp>
        <p:nvSpPr>
          <p:cNvPr id="251" name="Google Shape;251;p18"/>
          <p:cNvSpPr txBox="1">
            <a:spLocks noGrp="1"/>
          </p:cNvSpPr>
          <p:nvPr>
            <p:ph type="body" idx="1"/>
          </p:nvPr>
        </p:nvSpPr>
        <p:spPr>
          <a:xfrm>
            <a:off x="1" y="5174534"/>
            <a:ext cx="12192000" cy="875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ru-RU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samsmu.ru</a:t>
            </a:r>
            <a:endParaRPr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2" name="Google Shape;25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9566" y="625277"/>
            <a:ext cx="606971" cy="938046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18"/>
          <p:cNvSpPr txBox="1"/>
          <p:nvPr/>
        </p:nvSpPr>
        <p:spPr>
          <a:xfrm>
            <a:off x="10838100" y="62609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слайд 15</a:t>
            </a:r>
            <a:endParaRPr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294</Words>
  <Application>Microsoft Office PowerPoint</Application>
  <PresentationFormat>Широкоэкранный</PresentationFormat>
  <Paragraphs>91</Paragraphs>
  <Slides>9</Slides>
  <Notes>9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Open Sans</vt:lpstr>
      <vt:lpstr>Calibri</vt:lpstr>
      <vt:lpstr>Montserrat</vt:lpstr>
      <vt:lpstr>Arial</vt:lpstr>
      <vt:lpstr>Montserrat Medium</vt:lpstr>
      <vt:lpstr>Times New Roman</vt:lpstr>
      <vt:lpstr>Тема Office</vt:lpstr>
      <vt:lpstr>         Институт педиатрии СамГМУ.  55 лет</vt:lpstr>
      <vt:lpstr>Институт педиатрии </vt:lpstr>
      <vt:lpstr>Институт педиатрии: чему учим </vt:lpstr>
      <vt:lpstr>Презентация PowerPoint</vt:lpstr>
      <vt:lpstr>Институт педиатрии:  чему учим </vt:lpstr>
      <vt:lpstr>Институт педиатрии:  чему учим </vt:lpstr>
      <vt:lpstr>Институт педиатрии</vt:lpstr>
      <vt:lpstr>Институт педиатрии – талантливы во всем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совместной работы Самарского государственного медицинского университета и регионального здравоохранения в 2021 году</dc:title>
  <dc:creator>Master</dc:creator>
  <cp:lastModifiedBy>Владимир Анатольевич Калинин</cp:lastModifiedBy>
  <cp:revision>30</cp:revision>
  <dcterms:created xsi:type="dcterms:W3CDTF">2020-12-21T18:49:32Z</dcterms:created>
  <dcterms:modified xsi:type="dcterms:W3CDTF">2025-03-12T09:27:36Z</dcterms:modified>
</cp:coreProperties>
</file>